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/>
    <p:restoredTop sz="94584"/>
  </p:normalViewPr>
  <p:slideViewPr>
    <p:cSldViewPr snapToGrid="0" snapToObjects="1">
      <p:cViewPr varScale="1">
        <p:scale>
          <a:sx n="86" d="100"/>
          <a:sy n="86" d="100"/>
        </p:scale>
        <p:origin x="2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http://www.1001freedownloads.com/free-vectors/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https://www.pexels.com/photo/city-people-street-sun-2288/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https://www.pexels.com/photo/working-typing-macbook-computer-7350/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http://freegoogleslidestemplates.com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https://images.unsplash.com/photo-1414788020357-3690cfdab669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-2-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dient Boobl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527450" y="2161650"/>
            <a:ext cx="6089100" cy="820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buNone/>
              <a:defRPr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Splash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slide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RGOyv-kJYyk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2511885" y="617575"/>
            <a:ext cx="0" cy="3899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3" name="Shape 73"/>
          <p:cNvCxnSpPr/>
          <p:nvPr/>
        </p:nvCxnSpPr>
        <p:spPr>
          <a:xfrm rot="10800000">
            <a:off x="2493450" y="4507675"/>
            <a:ext cx="4157100" cy="18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" name="Shape 74"/>
          <p:cNvCxnSpPr/>
          <p:nvPr/>
        </p:nvCxnSpPr>
        <p:spPr>
          <a:xfrm>
            <a:off x="6632114" y="617650"/>
            <a:ext cx="0" cy="3899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2493450" y="617575"/>
            <a:ext cx="1299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6" name="Shape 76"/>
          <p:cNvCxnSpPr/>
          <p:nvPr/>
        </p:nvCxnSpPr>
        <p:spPr>
          <a:xfrm rot="10800000">
            <a:off x="5350950" y="617525"/>
            <a:ext cx="1299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" name="Shape 77"/>
          <p:cNvSpPr txBox="1"/>
          <p:nvPr/>
        </p:nvSpPr>
        <p:spPr>
          <a:xfrm>
            <a:off x="3793050" y="424025"/>
            <a:ext cx="1557900" cy="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@googleslides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573950" y="1570700"/>
            <a:ext cx="5996100" cy="68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Frankenstein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654600" y="2690200"/>
            <a:ext cx="2554800" cy="7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Mary Shelly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212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Discussion Questions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21200" y="644775"/>
            <a:ext cx="7269000" cy="43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What makes the creature a monster rather than a human being?</a:t>
            </a:r>
          </a:p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" sz="1800" smtClean="0"/>
              <a:t>Victor </a:t>
            </a:r>
            <a:r>
              <a:rPr lang="en" sz="1800" dirty="0"/>
              <a:t>never gives his monster a name. What does this do for the story and even for the monster? Why do you think people think that the monster’s name is Frankenstein? </a:t>
            </a:r>
          </a:p>
          <a:p>
            <a:pPr marL="457200" lvl="0" indent="-342900">
              <a:spcBef>
                <a:spcPts val="0"/>
              </a:spcBef>
              <a:buSzPct val="100000"/>
              <a:buAutoNum type="arabicPeriod"/>
            </a:pPr>
            <a:r>
              <a:rPr lang="en" sz="1800" dirty="0"/>
              <a:t>Discuss the novel’s shifts in narrative perspective. How does the  different characters’ viewpoints, especially those of Victor and the monster effect the narrative?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600" y="0"/>
            <a:ext cx="1820400" cy="250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Socratic Seminar</a:t>
            </a:r>
            <a:endParaRPr lang="en-US" dirty="0"/>
          </a:p>
        </p:txBody>
      </p:sp>
      <p:sp>
        <p:nvSpPr>
          <p:cNvPr id="3" name="Shape 206"/>
          <p:cNvSpPr txBox="1"/>
          <p:nvPr/>
        </p:nvSpPr>
        <p:spPr>
          <a:xfrm>
            <a:off x="410300" y="1245575"/>
            <a:ext cx="8250000" cy="36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Take the time to find at least one source that can be used for the Socratic Seminar that ties back to the essential question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i="1" dirty="0" smtClean="0"/>
              <a:t>“What is the purpose and/or value of </a:t>
            </a:r>
            <a:r>
              <a:rPr lang="en-US" sz="2800" i="1" smtClean="0"/>
              <a:t>life?”</a:t>
            </a:r>
          </a:p>
          <a:p>
            <a:pPr lvl="0">
              <a:spcBef>
                <a:spcPts val="0"/>
              </a:spcBef>
              <a:buNone/>
            </a:pPr>
            <a:endParaRPr lang="en-US" sz="2800" i="1" dirty="0" smtClean="0"/>
          </a:p>
          <a:p>
            <a:pPr lvl="0">
              <a:spcBef>
                <a:spcPts val="0"/>
              </a:spcBef>
              <a:buNone/>
            </a:pPr>
            <a:r>
              <a:rPr lang="en-US" sz="2800" dirty="0" smtClean="0"/>
              <a:t>Examples: Where their people in history who didn’t human value life? Should we only value human lives, what about animals? How do different cultures describe how life begins and ends?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291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Bowlby One"/>
                <a:ea typeface="Bowlby One"/>
                <a:cs typeface="Bowlby One"/>
                <a:sym typeface="Bowlby One"/>
              </a:rPr>
              <a:t>Exit Slips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410300" y="1245575"/>
            <a:ext cx="8250000" cy="36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Answer the first question and chose which of the other questions you would like to answer as an exit slip</a:t>
            </a:r>
          </a:p>
          <a:p>
            <a:pPr marL="457200" lvl="0" indent="-355600">
              <a:spcBef>
                <a:spcPts val="0"/>
              </a:spcBef>
              <a:buSzPct val="100000"/>
              <a:buAutoNum type="arabicPeriod"/>
            </a:pPr>
            <a:r>
              <a:rPr lang="en" sz="2000" dirty="0"/>
              <a:t>Write down at least two elements of both English Gothic and Romantic literature </a:t>
            </a:r>
            <a:r>
              <a:rPr lang="en" sz="2000" i="1" dirty="0"/>
              <a:t>(without looking at your notes)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  and 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What questions do you still have regarding either the Frankenstein and/or Gothic/Romantic literature? 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Do you like Romanticism, Gothic, or both? Explain your answer in complete sentences. </a:t>
            </a:r>
          </a:p>
          <a:p>
            <a:pPr marL="457200" lvl="0" indent="-3556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Do you consider Frankenstein more of a Gothic or Romantic novel? Explain why in complete sentences.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Shape 207"/>
          <p:cNvSpPr txBox="1"/>
          <p:nvPr/>
        </p:nvSpPr>
        <p:spPr>
          <a:xfrm rot="-797347">
            <a:off x="437479" y="508356"/>
            <a:ext cx="1802362" cy="446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latin typeface="Bree Serif"/>
                <a:ea typeface="Bree Serif"/>
                <a:cs typeface="Bree Serif"/>
                <a:sym typeface="Bree Serif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Shape 212"/>
          <p:cNvCxnSpPr/>
          <p:nvPr/>
        </p:nvCxnSpPr>
        <p:spPr>
          <a:xfrm>
            <a:off x="2511885" y="617575"/>
            <a:ext cx="0" cy="3899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3" name="Shape 213"/>
          <p:cNvCxnSpPr/>
          <p:nvPr/>
        </p:nvCxnSpPr>
        <p:spPr>
          <a:xfrm rot="10800000">
            <a:off x="2493450" y="4507675"/>
            <a:ext cx="4157100" cy="18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4" name="Shape 214"/>
          <p:cNvCxnSpPr/>
          <p:nvPr/>
        </p:nvCxnSpPr>
        <p:spPr>
          <a:xfrm>
            <a:off x="6632114" y="617650"/>
            <a:ext cx="0" cy="38991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/>
          <p:nvPr/>
        </p:nvCxnSpPr>
        <p:spPr>
          <a:xfrm rot="10800000">
            <a:off x="2493450" y="617575"/>
            <a:ext cx="1299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/>
          <p:nvPr/>
        </p:nvCxnSpPr>
        <p:spPr>
          <a:xfrm rot="10800000">
            <a:off x="5350950" y="617525"/>
            <a:ext cx="1299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7" name="Shape 217"/>
          <p:cNvSpPr txBox="1"/>
          <p:nvPr/>
        </p:nvSpPr>
        <p:spPr>
          <a:xfrm>
            <a:off x="3793050" y="424025"/>
            <a:ext cx="1557900" cy="3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Alegreya"/>
                <a:ea typeface="Alegreya"/>
                <a:cs typeface="Alegreya"/>
                <a:sym typeface="Alegreya"/>
              </a:rPr>
              <a:t>@googleslides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511875" y="1943100"/>
            <a:ext cx="4120500" cy="22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THANK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8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</a:t>
            </a:r>
          </a:p>
        </p:txBody>
      </p:sp>
      <p:cxnSp>
        <p:nvCxnSpPr>
          <p:cNvPr id="219" name="Shape 219"/>
          <p:cNvCxnSpPr/>
          <p:nvPr/>
        </p:nvCxnSpPr>
        <p:spPr>
          <a:xfrm rot="10800000">
            <a:off x="3504450" y="3057450"/>
            <a:ext cx="2135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0" name="Shape 220"/>
          <p:cNvSpPr/>
          <p:nvPr/>
        </p:nvSpPr>
        <p:spPr>
          <a:xfrm>
            <a:off x="4114795" y="931719"/>
            <a:ext cx="914400" cy="890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040" y="869"/>
                </a:moveTo>
                <a:cubicBezTo>
                  <a:pt x="115475" y="289"/>
                  <a:pt x="113872" y="0"/>
                  <a:pt x="111798" y="0"/>
                </a:cubicBezTo>
                <a:cubicBezTo>
                  <a:pt x="100581" y="0"/>
                  <a:pt x="71076" y="8502"/>
                  <a:pt x="55333" y="24541"/>
                </a:cubicBezTo>
                <a:cubicBezTo>
                  <a:pt x="51657" y="28405"/>
                  <a:pt x="39402" y="39806"/>
                  <a:pt x="36480" y="43864"/>
                </a:cubicBezTo>
                <a:cubicBezTo>
                  <a:pt x="27148" y="46376"/>
                  <a:pt x="13857" y="51594"/>
                  <a:pt x="6410" y="59420"/>
                </a:cubicBezTo>
                <a:cubicBezTo>
                  <a:pt x="6410" y="59420"/>
                  <a:pt x="15459" y="59420"/>
                  <a:pt x="26582" y="66859"/>
                </a:cubicBezTo>
                <a:cubicBezTo>
                  <a:pt x="25074" y="73623"/>
                  <a:pt x="27148" y="80676"/>
                  <a:pt x="32710" y="86473"/>
                </a:cubicBezTo>
                <a:cubicBezTo>
                  <a:pt x="37234" y="91111"/>
                  <a:pt x="42325" y="93236"/>
                  <a:pt x="47604" y="93236"/>
                </a:cubicBezTo>
                <a:cubicBezTo>
                  <a:pt x="49206" y="93236"/>
                  <a:pt x="50526" y="92946"/>
                  <a:pt x="52128" y="92753"/>
                </a:cubicBezTo>
                <a:cubicBezTo>
                  <a:pt x="59387" y="104154"/>
                  <a:pt x="59387" y="113429"/>
                  <a:pt x="59387" y="113429"/>
                </a:cubicBezTo>
                <a:cubicBezTo>
                  <a:pt x="66834" y="105797"/>
                  <a:pt x="71830" y="91884"/>
                  <a:pt x="74469" y="82608"/>
                </a:cubicBezTo>
                <a:cubicBezTo>
                  <a:pt x="78240" y="79613"/>
                  <a:pt x="89646" y="67053"/>
                  <a:pt x="93417" y="63285"/>
                </a:cubicBezTo>
                <a:cubicBezTo>
                  <a:pt x="111987" y="43864"/>
                  <a:pt x="119999" y="4927"/>
                  <a:pt x="116040" y="869"/>
                </a:cubicBezTo>
                <a:close/>
                <a:moveTo>
                  <a:pt x="69190" y="80966"/>
                </a:moveTo>
                <a:cubicBezTo>
                  <a:pt x="67305" y="88405"/>
                  <a:pt x="64666" y="94879"/>
                  <a:pt x="61743" y="100386"/>
                </a:cubicBezTo>
                <a:cubicBezTo>
                  <a:pt x="60706" y="97101"/>
                  <a:pt x="58821" y="93526"/>
                  <a:pt x="56465" y="89758"/>
                </a:cubicBezTo>
                <a:cubicBezTo>
                  <a:pt x="55333" y="88115"/>
                  <a:pt x="53731" y="87246"/>
                  <a:pt x="51940" y="87246"/>
                </a:cubicBezTo>
                <a:cubicBezTo>
                  <a:pt x="51374" y="87246"/>
                  <a:pt x="51091" y="87246"/>
                  <a:pt x="50526" y="87536"/>
                </a:cubicBezTo>
                <a:cubicBezTo>
                  <a:pt x="49489" y="87826"/>
                  <a:pt x="48452" y="87826"/>
                  <a:pt x="47415" y="87826"/>
                </a:cubicBezTo>
                <a:cubicBezTo>
                  <a:pt x="43362" y="87826"/>
                  <a:pt x="39685" y="85893"/>
                  <a:pt x="36480" y="82608"/>
                </a:cubicBezTo>
                <a:cubicBezTo>
                  <a:pt x="32238" y="78260"/>
                  <a:pt x="30636" y="73043"/>
                  <a:pt x="31673" y="68212"/>
                </a:cubicBezTo>
                <a:cubicBezTo>
                  <a:pt x="32238" y="65990"/>
                  <a:pt x="31390" y="63574"/>
                  <a:pt x="29316" y="62222"/>
                </a:cubicBezTo>
                <a:cubicBezTo>
                  <a:pt x="25545" y="59710"/>
                  <a:pt x="22058" y="58067"/>
                  <a:pt x="18947" y="56714"/>
                </a:cubicBezTo>
                <a:cubicBezTo>
                  <a:pt x="24226" y="53719"/>
                  <a:pt x="30636" y="51304"/>
                  <a:pt x="37800" y="49082"/>
                </a:cubicBezTo>
                <a:cubicBezTo>
                  <a:pt x="38083" y="49082"/>
                  <a:pt x="38083" y="49082"/>
                  <a:pt x="38083" y="48792"/>
                </a:cubicBezTo>
                <a:lnTo>
                  <a:pt x="68908" y="80483"/>
                </a:lnTo>
                <a:cubicBezTo>
                  <a:pt x="69473" y="80676"/>
                  <a:pt x="69190" y="80676"/>
                  <a:pt x="69190" y="80966"/>
                </a:cubicBezTo>
                <a:close/>
                <a:moveTo>
                  <a:pt x="89363" y="59227"/>
                </a:moveTo>
                <a:cubicBezTo>
                  <a:pt x="88326" y="60289"/>
                  <a:pt x="86724" y="61932"/>
                  <a:pt x="84933" y="64057"/>
                </a:cubicBezTo>
                <a:cubicBezTo>
                  <a:pt x="81445" y="67632"/>
                  <a:pt x="76072" y="73333"/>
                  <a:pt x="73150" y="76328"/>
                </a:cubicBezTo>
                <a:lnTo>
                  <a:pt x="42890" y="45314"/>
                </a:lnTo>
                <a:cubicBezTo>
                  <a:pt x="45813" y="42028"/>
                  <a:pt x="51374" y="36521"/>
                  <a:pt x="54862" y="33236"/>
                </a:cubicBezTo>
                <a:cubicBezTo>
                  <a:pt x="56936" y="31400"/>
                  <a:pt x="58538" y="29758"/>
                  <a:pt x="59575" y="28599"/>
                </a:cubicBezTo>
                <a:cubicBezTo>
                  <a:pt x="73998" y="13913"/>
                  <a:pt x="101618" y="5700"/>
                  <a:pt x="111987" y="5700"/>
                </a:cubicBezTo>
                <a:cubicBezTo>
                  <a:pt x="111798" y="14202"/>
                  <a:pt x="104540" y="43864"/>
                  <a:pt x="89363" y="59227"/>
                </a:cubicBezTo>
                <a:close/>
                <a:moveTo>
                  <a:pt x="20738" y="67053"/>
                </a:moveTo>
                <a:lnTo>
                  <a:pt x="0" y="120000"/>
                </a:lnTo>
                <a:lnTo>
                  <a:pt x="51657" y="98743"/>
                </a:lnTo>
                <a:cubicBezTo>
                  <a:pt x="50809" y="98743"/>
                  <a:pt x="49772" y="99033"/>
                  <a:pt x="49018" y="99033"/>
                </a:cubicBezTo>
                <a:cubicBezTo>
                  <a:pt x="33275" y="99033"/>
                  <a:pt x="18947" y="83478"/>
                  <a:pt x="20738" y="67053"/>
                </a:cubicBezTo>
                <a:close/>
                <a:moveTo>
                  <a:pt x="9615" y="110144"/>
                </a:moveTo>
                <a:lnTo>
                  <a:pt x="19135" y="85314"/>
                </a:lnTo>
                <a:cubicBezTo>
                  <a:pt x="20549" y="87826"/>
                  <a:pt x="22058" y="90241"/>
                  <a:pt x="23943" y="92173"/>
                </a:cubicBezTo>
                <a:cubicBezTo>
                  <a:pt x="26865" y="95458"/>
                  <a:pt x="30070" y="98164"/>
                  <a:pt x="33558" y="100096"/>
                </a:cubicBezTo>
                <a:lnTo>
                  <a:pt x="9615" y="110144"/>
                </a:lnTo>
                <a:close/>
                <a:moveTo>
                  <a:pt x="55899" y="43671"/>
                </a:moveTo>
                <a:cubicBezTo>
                  <a:pt x="54296" y="43671"/>
                  <a:pt x="53260" y="44734"/>
                  <a:pt x="53260" y="46376"/>
                </a:cubicBezTo>
                <a:cubicBezTo>
                  <a:pt x="53260" y="48019"/>
                  <a:pt x="54296" y="49082"/>
                  <a:pt x="55899" y="49082"/>
                </a:cubicBezTo>
                <a:cubicBezTo>
                  <a:pt x="57501" y="49082"/>
                  <a:pt x="58538" y="48019"/>
                  <a:pt x="58538" y="46376"/>
                </a:cubicBezTo>
                <a:cubicBezTo>
                  <a:pt x="58538" y="44734"/>
                  <a:pt x="57501" y="43671"/>
                  <a:pt x="55899" y="43671"/>
                </a:cubicBezTo>
                <a:close/>
                <a:moveTo>
                  <a:pt x="71830" y="65410"/>
                </a:moveTo>
                <a:cubicBezTo>
                  <a:pt x="73432" y="65410"/>
                  <a:pt x="74469" y="64347"/>
                  <a:pt x="74469" y="62705"/>
                </a:cubicBezTo>
                <a:cubicBezTo>
                  <a:pt x="74469" y="61062"/>
                  <a:pt x="73432" y="60000"/>
                  <a:pt x="71830" y="60000"/>
                </a:cubicBezTo>
                <a:cubicBezTo>
                  <a:pt x="70227" y="60000"/>
                  <a:pt x="69190" y="61062"/>
                  <a:pt x="69190" y="62705"/>
                </a:cubicBezTo>
                <a:cubicBezTo>
                  <a:pt x="69190" y="64347"/>
                  <a:pt x="70227" y="65410"/>
                  <a:pt x="71830" y="65410"/>
                </a:cubicBezTo>
                <a:close/>
                <a:moveTo>
                  <a:pt x="87855" y="38164"/>
                </a:moveTo>
                <a:cubicBezTo>
                  <a:pt x="92380" y="38164"/>
                  <a:pt x="95773" y="34685"/>
                  <a:pt x="95773" y="30048"/>
                </a:cubicBezTo>
                <a:cubicBezTo>
                  <a:pt x="95773" y="25410"/>
                  <a:pt x="92380" y="21835"/>
                  <a:pt x="87855" y="21835"/>
                </a:cubicBezTo>
                <a:cubicBezTo>
                  <a:pt x="83330" y="21835"/>
                  <a:pt x="79842" y="25410"/>
                  <a:pt x="79842" y="30048"/>
                </a:cubicBezTo>
                <a:cubicBezTo>
                  <a:pt x="79842" y="34685"/>
                  <a:pt x="83330" y="38164"/>
                  <a:pt x="87855" y="38164"/>
                </a:cubicBezTo>
                <a:close/>
                <a:moveTo>
                  <a:pt x="87855" y="27246"/>
                </a:moveTo>
                <a:cubicBezTo>
                  <a:pt x="89363" y="27246"/>
                  <a:pt x="90494" y="28405"/>
                  <a:pt x="90494" y="30048"/>
                </a:cubicBezTo>
                <a:cubicBezTo>
                  <a:pt x="90494" y="31594"/>
                  <a:pt x="89363" y="32753"/>
                  <a:pt x="87855" y="32753"/>
                </a:cubicBezTo>
                <a:cubicBezTo>
                  <a:pt x="86252" y="32753"/>
                  <a:pt x="85121" y="31594"/>
                  <a:pt x="85121" y="30048"/>
                </a:cubicBezTo>
                <a:cubicBezTo>
                  <a:pt x="85121" y="28405"/>
                  <a:pt x="86252" y="27246"/>
                  <a:pt x="87855" y="27246"/>
                </a:cubicBezTo>
                <a:close/>
                <a:moveTo>
                  <a:pt x="63912" y="57294"/>
                </a:moveTo>
                <a:cubicBezTo>
                  <a:pt x="65420" y="57294"/>
                  <a:pt x="66551" y="56135"/>
                  <a:pt x="66551" y="54589"/>
                </a:cubicBezTo>
                <a:cubicBezTo>
                  <a:pt x="66551" y="52946"/>
                  <a:pt x="65420" y="51787"/>
                  <a:pt x="63912" y="51787"/>
                </a:cubicBezTo>
                <a:cubicBezTo>
                  <a:pt x="62309" y="51787"/>
                  <a:pt x="61178" y="52946"/>
                  <a:pt x="61178" y="54589"/>
                </a:cubicBezTo>
                <a:cubicBezTo>
                  <a:pt x="61178" y="56135"/>
                  <a:pt x="62309" y="57294"/>
                  <a:pt x="63912" y="57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startup-photos-2.jpg"/>
          <p:cNvPicPr preferRelativeResize="0"/>
          <p:nvPr/>
        </p:nvPicPr>
        <p:blipFill rotWithShape="1">
          <a:blip r:embed="rId3">
            <a:alphaModFix amt="80000"/>
          </a:blip>
          <a:srcRect l="43333"/>
          <a:stretch/>
        </p:blipFill>
        <p:spPr>
          <a:xfrm>
            <a:off x="0" y="0"/>
            <a:ext cx="43719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944450" y="2334750"/>
            <a:ext cx="4032600" cy="5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B22AB6"/>
                </a:solidFill>
                <a:latin typeface="Hind"/>
                <a:ea typeface="Hind"/>
                <a:cs typeface="Hind"/>
                <a:sym typeface="Hind"/>
              </a:rPr>
              <a:t>Hartsville, SC</a:t>
            </a:r>
          </a:p>
        </p:txBody>
      </p:sp>
      <p:sp>
        <p:nvSpPr>
          <p:cNvPr id="86" name="Shape 86"/>
          <p:cNvSpPr/>
          <p:nvPr/>
        </p:nvSpPr>
        <p:spPr>
          <a:xfrm>
            <a:off x="4371976" y="2298449"/>
            <a:ext cx="481500" cy="46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94" y="0"/>
                </a:moveTo>
                <a:lnTo>
                  <a:pt x="19130" y="0"/>
                </a:lnTo>
                <a:cubicBezTo>
                  <a:pt x="17487" y="0"/>
                  <a:pt x="16425" y="1062"/>
                  <a:pt x="16425" y="2705"/>
                </a:cubicBezTo>
                <a:lnTo>
                  <a:pt x="16425" y="43671"/>
                </a:lnTo>
                <a:cubicBezTo>
                  <a:pt x="16425" y="45314"/>
                  <a:pt x="17487" y="46376"/>
                  <a:pt x="19130" y="46376"/>
                </a:cubicBezTo>
                <a:cubicBezTo>
                  <a:pt x="20772" y="46376"/>
                  <a:pt x="21835" y="45314"/>
                  <a:pt x="21835" y="43671"/>
                </a:cubicBezTo>
                <a:lnTo>
                  <a:pt x="21835" y="5507"/>
                </a:lnTo>
                <a:lnTo>
                  <a:pt x="114589" y="5507"/>
                </a:lnTo>
                <a:lnTo>
                  <a:pt x="114589" y="114492"/>
                </a:lnTo>
                <a:lnTo>
                  <a:pt x="21835" y="114492"/>
                </a:lnTo>
                <a:lnTo>
                  <a:pt x="21835" y="76328"/>
                </a:lnTo>
                <a:cubicBezTo>
                  <a:pt x="21835" y="74685"/>
                  <a:pt x="20772" y="73623"/>
                  <a:pt x="19130" y="73623"/>
                </a:cubicBezTo>
                <a:cubicBezTo>
                  <a:pt x="17487" y="73623"/>
                  <a:pt x="16425" y="74685"/>
                  <a:pt x="16425" y="76328"/>
                </a:cubicBezTo>
                <a:lnTo>
                  <a:pt x="16425" y="117294"/>
                </a:lnTo>
                <a:cubicBezTo>
                  <a:pt x="16425" y="118937"/>
                  <a:pt x="17487" y="120000"/>
                  <a:pt x="19130" y="120000"/>
                </a:cubicBezTo>
                <a:lnTo>
                  <a:pt x="117294" y="120000"/>
                </a:lnTo>
                <a:cubicBezTo>
                  <a:pt x="118937" y="120000"/>
                  <a:pt x="120000" y="118937"/>
                  <a:pt x="120000" y="117294"/>
                </a:cubicBezTo>
                <a:lnTo>
                  <a:pt x="120000" y="2705"/>
                </a:lnTo>
                <a:cubicBezTo>
                  <a:pt x="120000" y="1062"/>
                  <a:pt x="118937" y="0"/>
                  <a:pt x="117294" y="0"/>
                </a:cubicBezTo>
                <a:close/>
                <a:moveTo>
                  <a:pt x="71690" y="79903"/>
                </a:moveTo>
                <a:cubicBezTo>
                  <a:pt x="71207" y="80483"/>
                  <a:pt x="70917" y="80966"/>
                  <a:pt x="70917" y="81835"/>
                </a:cubicBezTo>
                <a:cubicBezTo>
                  <a:pt x="70917" y="83478"/>
                  <a:pt x="71980" y="84541"/>
                  <a:pt x="73623" y="84541"/>
                </a:cubicBezTo>
                <a:cubicBezTo>
                  <a:pt x="74492" y="84541"/>
                  <a:pt x="74975" y="84251"/>
                  <a:pt x="75555" y="83768"/>
                </a:cubicBezTo>
                <a:lnTo>
                  <a:pt x="97391" y="61932"/>
                </a:lnTo>
                <a:cubicBezTo>
                  <a:pt x="97874" y="61352"/>
                  <a:pt x="98164" y="60772"/>
                  <a:pt x="98164" y="60000"/>
                </a:cubicBezTo>
                <a:cubicBezTo>
                  <a:pt x="98164" y="59227"/>
                  <a:pt x="97874" y="58647"/>
                  <a:pt x="97391" y="58067"/>
                </a:cubicBezTo>
                <a:lnTo>
                  <a:pt x="75555" y="36231"/>
                </a:lnTo>
                <a:cubicBezTo>
                  <a:pt x="74975" y="35748"/>
                  <a:pt x="74492" y="35458"/>
                  <a:pt x="73623" y="35458"/>
                </a:cubicBezTo>
                <a:cubicBezTo>
                  <a:pt x="71980" y="35458"/>
                  <a:pt x="70917" y="36521"/>
                  <a:pt x="70917" y="38164"/>
                </a:cubicBezTo>
                <a:cubicBezTo>
                  <a:pt x="70917" y="39033"/>
                  <a:pt x="71207" y="39516"/>
                  <a:pt x="71690" y="40096"/>
                </a:cubicBezTo>
                <a:lnTo>
                  <a:pt x="88888" y="57294"/>
                </a:lnTo>
                <a:lnTo>
                  <a:pt x="2705" y="57294"/>
                </a:lnTo>
                <a:cubicBezTo>
                  <a:pt x="1159" y="57294"/>
                  <a:pt x="0" y="58357"/>
                  <a:pt x="0" y="60000"/>
                </a:cubicBezTo>
                <a:cubicBezTo>
                  <a:pt x="0" y="61642"/>
                  <a:pt x="1159" y="62705"/>
                  <a:pt x="2705" y="62705"/>
                </a:cubicBezTo>
                <a:lnTo>
                  <a:pt x="88888" y="62705"/>
                </a:lnTo>
                <a:lnTo>
                  <a:pt x="71690" y="79903"/>
                </a:lnTo>
                <a:close/>
              </a:path>
            </a:pathLst>
          </a:custGeom>
          <a:solidFill>
            <a:srgbClr val="FF75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4371976" y="2957061"/>
            <a:ext cx="481500" cy="468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94" y="0"/>
                </a:moveTo>
                <a:lnTo>
                  <a:pt x="19130" y="0"/>
                </a:lnTo>
                <a:cubicBezTo>
                  <a:pt x="17487" y="0"/>
                  <a:pt x="16425" y="1062"/>
                  <a:pt x="16425" y="2705"/>
                </a:cubicBezTo>
                <a:lnTo>
                  <a:pt x="16425" y="43671"/>
                </a:lnTo>
                <a:cubicBezTo>
                  <a:pt x="16425" y="45314"/>
                  <a:pt x="17487" y="46376"/>
                  <a:pt x="19130" y="46376"/>
                </a:cubicBezTo>
                <a:cubicBezTo>
                  <a:pt x="20772" y="46376"/>
                  <a:pt x="21835" y="45314"/>
                  <a:pt x="21835" y="43671"/>
                </a:cubicBezTo>
                <a:lnTo>
                  <a:pt x="21835" y="5507"/>
                </a:lnTo>
                <a:lnTo>
                  <a:pt x="114589" y="5507"/>
                </a:lnTo>
                <a:lnTo>
                  <a:pt x="114589" y="114492"/>
                </a:lnTo>
                <a:lnTo>
                  <a:pt x="21835" y="114492"/>
                </a:lnTo>
                <a:lnTo>
                  <a:pt x="21835" y="76328"/>
                </a:lnTo>
                <a:cubicBezTo>
                  <a:pt x="21835" y="74685"/>
                  <a:pt x="20772" y="73623"/>
                  <a:pt x="19130" y="73623"/>
                </a:cubicBezTo>
                <a:cubicBezTo>
                  <a:pt x="17487" y="73623"/>
                  <a:pt x="16425" y="74685"/>
                  <a:pt x="16425" y="76328"/>
                </a:cubicBezTo>
                <a:lnTo>
                  <a:pt x="16425" y="117294"/>
                </a:lnTo>
                <a:cubicBezTo>
                  <a:pt x="16425" y="118937"/>
                  <a:pt x="17487" y="120000"/>
                  <a:pt x="19130" y="120000"/>
                </a:cubicBezTo>
                <a:lnTo>
                  <a:pt x="117294" y="120000"/>
                </a:lnTo>
                <a:cubicBezTo>
                  <a:pt x="118937" y="120000"/>
                  <a:pt x="120000" y="118937"/>
                  <a:pt x="120000" y="117294"/>
                </a:cubicBezTo>
                <a:lnTo>
                  <a:pt x="120000" y="2705"/>
                </a:lnTo>
                <a:cubicBezTo>
                  <a:pt x="120000" y="1062"/>
                  <a:pt x="118937" y="0"/>
                  <a:pt x="117294" y="0"/>
                </a:cubicBezTo>
                <a:close/>
                <a:moveTo>
                  <a:pt x="71690" y="79903"/>
                </a:moveTo>
                <a:cubicBezTo>
                  <a:pt x="71207" y="80483"/>
                  <a:pt x="70917" y="80966"/>
                  <a:pt x="70917" y="81835"/>
                </a:cubicBezTo>
                <a:cubicBezTo>
                  <a:pt x="70917" y="83478"/>
                  <a:pt x="71980" y="84541"/>
                  <a:pt x="73623" y="84541"/>
                </a:cubicBezTo>
                <a:cubicBezTo>
                  <a:pt x="74492" y="84541"/>
                  <a:pt x="74975" y="84251"/>
                  <a:pt x="75555" y="83768"/>
                </a:cubicBezTo>
                <a:lnTo>
                  <a:pt x="97391" y="61932"/>
                </a:lnTo>
                <a:cubicBezTo>
                  <a:pt x="97874" y="61352"/>
                  <a:pt x="98164" y="60772"/>
                  <a:pt x="98164" y="60000"/>
                </a:cubicBezTo>
                <a:cubicBezTo>
                  <a:pt x="98164" y="59227"/>
                  <a:pt x="97874" y="58647"/>
                  <a:pt x="97391" y="58067"/>
                </a:cubicBezTo>
                <a:lnTo>
                  <a:pt x="75555" y="36231"/>
                </a:lnTo>
                <a:cubicBezTo>
                  <a:pt x="74975" y="35748"/>
                  <a:pt x="74492" y="35458"/>
                  <a:pt x="73623" y="35458"/>
                </a:cubicBezTo>
                <a:cubicBezTo>
                  <a:pt x="71980" y="35458"/>
                  <a:pt x="70917" y="36521"/>
                  <a:pt x="70917" y="38164"/>
                </a:cubicBezTo>
                <a:cubicBezTo>
                  <a:pt x="70917" y="39033"/>
                  <a:pt x="71207" y="39516"/>
                  <a:pt x="71690" y="40096"/>
                </a:cubicBezTo>
                <a:lnTo>
                  <a:pt x="88888" y="57294"/>
                </a:lnTo>
                <a:lnTo>
                  <a:pt x="2705" y="57294"/>
                </a:lnTo>
                <a:cubicBezTo>
                  <a:pt x="1159" y="57294"/>
                  <a:pt x="0" y="58357"/>
                  <a:pt x="0" y="60000"/>
                </a:cubicBezTo>
                <a:cubicBezTo>
                  <a:pt x="0" y="61642"/>
                  <a:pt x="1159" y="62705"/>
                  <a:pt x="2705" y="62705"/>
                </a:cubicBezTo>
                <a:lnTo>
                  <a:pt x="88888" y="62705"/>
                </a:lnTo>
                <a:lnTo>
                  <a:pt x="71690" y="79903"/>
                </a:lnTo>
                <a:close/>
              </a:path>
            </a:pathLst>
          </a:custGeom>
          <a:solidFill>
            <a:srgbClr val="FF75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4371976" y="3882924"/>
            <a:ext cx="481500" cy="46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294" y="0"/>
                </a:moveTo>
                <a:lnTo>
                  <a:pt x="19130" y="0"/>
                </a:lnTo>
                <a:cubicBezTo>
                  <a:pt x="17487" y="0"/>
                  <a:pt x="16425" y="1062"/>
                  <a:pt x="16425" y="2705"/>
                </a:cubicBezTo>
                <a:lnTo>
                  <a:pt x="16425" y="43671"/>
                </a:lnTo>
                <a:cubicBezTo>
                  <a:pt x="16425" y="45314"/>
                  <a:pt x="17487" y="46376"/>
                  <a:pt x="19130" y="46376"/>
                </a:cubicBezTo>
                <a:cubicBezTo>
                  <a:pt x="20772" y="46376"/>
                  <a:pt x="21835" y="45314"/>
                  <a:pt x="21835" y="43671"/>
                </a:cubicBezTo>
                <a:lnTo>
                  <a:pt x="21835" y="5507"/>
                </a:lnTo>
                <a:lnTo>
                  <a:pt x="114589" y="5507"/>
                </a:lnTo>
                <a:lnTo>
                  <a:pt x="114589" y="114492"/>
                </a:lnTo>
                <a:lnTo>
                  <a:pt x="21835" y="114492"/>
                </a:lnTo>
                <a:lnTo>
                  <a:pt x="21835" y="76328"/>
                </a:lnTo>
                <a:cubicBezTo>
                  <a:pt x="21835" y="74685"/>
                  <a:pt x="20772" y="73623"/>
                  <a:pt x="19130" y="73623"/>
                </a:cubicBezTo>
                <a:cubicBezTo>
                  <a:pt x="17487" y="73623"/>
                  <a:pt x="16425" y="74685"/>
                  <a:pt x="16425" y="76328"/>
                </a:cubicBezTo>
                <a:lnTo>
                  <a:pt x="16425" y="117294"/>
                </a:lnTo>
                <a:cubicBezTo>
                  <a:pt x="16425" y="118937"/>
                  <a:pt x="17487" y="120000"/>
                  <a:pt x="19130" y="120000"/>
                </a:cubicBezTo>
                <a:lnTo>
                  <a:pt x="117294" y="120000"/>
                </a:lnTo>
                <a:cubicBezTo>
                  <a:pt x="118937" y="120000"/>
                  <a:pt x="120000" y="118937"/>
                  <a:pt x="120000" y="117294"/>
                </a:cubicBezTo>
                <a:lnTo>
                  <a:pt x="120000" y="2705"/>
                </a:lnTo>
                <a:cubicBezTo>
                  <a:pt x="120000" y="1062"/>
                  <a:pt x="118937" y="0"/>
                  <a:pt x="117294" y="0"/>
                </a:cubicBezTo>
                <a:close/>
                <a:moveTo>
                  <a:pt x="71690" y="79903"/>
                </a:moveTo>
                <a:cubicBezTo>
                  <a:pt x="71207" y="80483"/>
                  <a:pt x="70917" y="80966"/>
                  <a:pt x="70917" y="81835"/>
                </a:cubicBezTo>
                <a:cubicBezTo>
                  <a:pt x="70917" y="83478"/>
                  <a:pt x="71980" y="84541"/>
                  <a:pt x="73623" y="84541"/>
                </a:cubicBezTo>
                <a:cubicBezTo>
                  <a:pt x="74492" y="84541"/>
                  <a:pt x="74975" y="84251"/>
                  <a:pt x="75555" y="83768"/>
                </a:cubicBezTo>
                <a:lnTo>
                  <a:pt x="97391" y="61932"/>
                </a:lnTo>
                <a:cubicBezTo>
                  <a:pt x="97874" y="61352"/>
                  <a:pt x="98164" y="60772"/>
                  <a:pt x="98164" y="60000"/>
                </a:cubicBezTo>
                <a:cubicBezTo>
                  <a:pt x="98164" y="59227"/>
                  <a:pt x="97874" y="58647"/>
                  <a:pt x="97391" y="58067"/>
                </a:cubicBezTo>
                <a:lnTo>
                  <a:pt x="75555" y="36231"/>
                </a:lnTo>
                <a:cubicBezTo>
                  <a:pt x="74975" y="35748"/>
                  <a:pt x="74492" y="35458"/>
                  <a:pt x="73623" y="35458"/>
                </a:cubicBezTo>
                <a:cubicBezTo>
                  <a:pt x="71980" y="35458"/>
                  <a:pt x="70917" y="36521"/>
                  <a:pt x="70917" y="38164"/>
                </a:cubicBezTo>
                <a:cubicBezTo>
                  <a:pt x="70917" y="39033"/>
                  <a:pt x="71207" y="39516"/>
                  <a:pt x="71690" y="40096"/>
                </a:cubicBezTo>
                <a:lnTo>
                  <a:pt x="88888" y="57294"/>
                </a:lnTo>
                <a:lnTo>
                  <a:pt x="2705" y="57294"/>
                </a:lnTo>
                <a:cubicBezTo>
                  <a:pt x="1159" y="57294"/>
                  <a:pt x="0" y="58357"/>
                  <a:pt x="0" y="60000"/>
                </a:cubicBezTo>
                <a:cubicBezTo>
                  <a:pt x="0" y="61642"/>
                  <a:pt x="1159" y="62705"/>
                  <a:pt x="2705" y="62705"/>
                </a:cubicBezTo>
                <a:lnTo>
                  <a:pt x="88888" y="62705"/>
                </a:lnTo>
                <a:lnTo>
                  <a:pt x="71690" y="79903"/>
                </a:lnTo>
                <a:close/>
              </a:path>
            </a:pathLst>
          </a:custGeom>
          <a:solidFill>
            <a:srgbClr val="FF751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944450" y="2915362"/>
            <a:ext cx="4032600" cy="5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B22AB6"/>
                </a:solidFill>
                <a:latin typeface="Hind"/>
                <a:ea typeface="Hind"/>
                <a:cs typeface="Hind"/>
                <a:sym typeface="Hind"/>
              </a:rPr>
              <a:t>English Major at USC; Minor in Public Relations and African American Studies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944450" y="3882925"/>
            <a:ext cx="4032600" cy="5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B22AB6"/>
                </a:solidFill>
                <a:latin typeface="Hind"/>
                <a:ea typeface="Hind"/>
                <a:cs typeface="Hind"/>
                <a:sym typeface="Hind"/>
              </a:rPr>
              <a:t>I am a Marvel Comic and Disney fanatic</a:t>
            </a:r>
          </a:p>
        </p:txBody>
      </p:sp>
      <p:sp>
        <p:nvSpPr>
          <p:cNvPr id="91" name="Shape 91"/>
          <p:cNvSpPr/>
          <p:nvPr/>
        </p:nvSpPr>
        <p:spPr>
          <a:xfrm>
            <a:off x="4551974" y="397175"/>
            <a:ext cx="2799000" cy="899700"/>
          </a:xfrm>
          <a:prstGeom prst="parallelogram">
            <a:avLst>
              <a:gd name="adj" fmla="val 16552"/>
            </a:avLst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92" name="Shape 92"/>
          <p:cNvSpPr txBox="1"/>
          <p:nvPr/>
        </p:nvSpPr>
        <p:spPr>
          <a:xfrm>
            <a:off x="4538925" y="385625"/>
            <a:ext cx="29670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 i="1">
                <a:solidFill>
                  <a:srgbClr val="B22AB6"/>
                </a:solidFill>
                <a:latin typeface="Bowlby One"/>
                <a:ea typeface="Bowlby One"/>
                <a:cs typeface="Bowlby One"/>
                <a:sym typeface="Bowlby One"/>
              </a:rPr>
              <a:t>ABOUT</a:t>
            </a:r>
          </a:p>
        </p:txBody>
      </p:sp>
      <p:sp>
        <p:nvSpPr>
          <p:cNvPr id="93" name="Shape 93"/>
          <p:cNvSpPr/>
          <p:nvPr/>
        </p:nvSpPr>
        <p:spPr>
          <a:xfrm>
            <a:off x="5880475" y="1173425"/>
            <a:ext cx="1905600" cy="899700"/>
          </a:xfrm>
          <a:prstGeom prst="parallelogram">
            <a:avLst>
              <a:gd name="adj" fmla="val 16552"/>
            </a:avLst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94" name="Shape 94"/>
          <p:cNvSpPr txBox="1"/>
          <p:nvPr/>
        </p:nvSpPr>
        <p:spPr>
          <a:xfrm>
            <a:off x="5945952" y="1153175"/>
            <a:ext cx="18402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 i="1">
                <a:solidFill>
                  <a:srgbClr val="B22AB6"/>
                </a:solidFill>
                <a:latin typeface="Bowlby One"/>
                <a:ea typeface="Bowlby One"/>
                <a:cs typeface="Bowlby One"/>
                <a:sym typeface="Bowlby One"/>
              </a:rPr>
              <a:t>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554250" y="1773200"/>
            <a:ext cx="6268500" cy="1794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Write down three questions that you have so far about the novel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527450" y="182075"/>
            <a:ext cx="6089100" cy="82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/>
              <a:t>SSR </a:t>
            </a:r>
          </a:p>
        </p:txBody>
      </p:sp>
      <p:sp>
        <p:nvSpPr>
          <p:cNvPr id="105" name="Shape 105" descr="http://timer-timer.com  Possibly the easiest timer you'll ever use. Big easy to see numbers. Beeps when it reaches 0. Voted #1 by timer-timer.com - that's us :)" title="25 Minute Countdown Timer">
            <a:hlinkClick r:id="rId3"/>
          </p:cNvPr>
          <p:cNvSpPr/>
          <p:nvPr/>
        </p:nvSpPr>
        <p:spPr>
          <a:xfrm>
            <a:off x="1696650" y="1002274"/>
            <a:ext cx="5363522" cy="40226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7847150" y="650834"/>
            <a:ext cx="778500" cy="929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771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771" y="120000"/>
                </a:lnTo>
                <a:cubicBezTo>
                  <a:pt x="114094" y="120000"/>
                  <a:pt x="120000" y="115072"/>
                  <a:pt x="120000" y="109082"/>
                </a:cubicBezTo>
                <a:lnTo>
                  <a:pt x="120000" y="10917"/>
                </a:lnTo>
                <a:cubicBezTo>
                  <a:pt x="120000" y="4927"/>
                  <a:pt x="114094" y="0"/>
                  <a:pt x="106771" y="0"/>
                </a:cubicBezTo>
                <a:close/>
                <a:moveTo>
                  <a:pt x="80078" y="5507"/>
                </a:moveTo>
                <a:lnTo>
                  <a:pt x="93425" y="5507"/>
                </a:lnTo>
                <a:lnTo>
                  <a:pt x="93425" y="24541"/>
                </a:lnTo>
                <a:lnTo>
                  <a:pt x="86692" y="19130"/>
                </a:lnTo>
                <a:lnTo>
                  <a:pt x="80078" y="24541"/>
                </a:lnTo>
                <a:lnTo>
                  <a:pt x="80078" y="5507"/>
                </a:lnTo>
                <a:close/>
                <a:moveTo>
                  <a:pt x="26692" y="114589"/>
                </a:moveTo>
                <a:lnTo>
                  <a:pt x="13346" y="114589"/>
                </a:lnTo>
                <a:cubicBezTo>
                  <a:pt x="9685" y="114589"/>
                  <a:pt x="6732" y="112077"/>
                  <a:pt x="6732" y="109082"/>
                </a:cubicBezTo>
                <a:lnTo>
                  <a:pt x="6732" y="10917"/>
                </a:lnTo>
                <a:cubicBezTo>
                  <a:pt x="6732" y="7922"/>
                  <a:pt x="9685" y="5507"/>
                  <a:pt x="13346" y="5507"/>
                </a:cubicBezTo>
                <a:lnTo>
                  <a:pt x="26692" y="5507"/>
                </a:lnTo>
                <a:lnTo>
                  <a:pt x="26692" y="114589"/>
                </a:lnTo>
                <a:close/>
                <a:moveTo>
                  <a:pt x="113385" y="109082"/>
                </a:moveTo>
                <a:cubicBezTo>
                  <a:pt x="113385" y="112077"/>
                  <a:pt x="110433" y="114589"/>
                  <a:pt x="106771" y="114589"/>
                </a:cubicBezTo>
                <a:lnTo>
                  <a:pt x="33425" y="114589"/>
                </a:lnTo>
                <a:lnTo>
                  <a:pt x="33425" y="5507"/>
                </a:lnTo>
                <a:lnTo>
                  <a:pt x="73346" y="5507"/>
                </a:lnTo>
                <a:lnTo>
                  <a:pt x="73346" y="38260"/>
                </a:lnTo>
                <a:lnTo>
                  <a:pt x="86692" y="27342"/>
                </a:lnTo>
                <a:lnTo>
                  <a:pt x="100039" y="38260"/>
                </a:lnTo>
                <a:lnTo>
                  <a:pt x="100039" y="5507"/>
                </a:lnTo>
                <a:lnTo>
                  <a:pt x="106771" y="5507"/>
                </a:lnTo>
                <a:cubicBezTo>
                  <a:pt x="110433" y="5507"/>
                  <a:pt x="113385" y="7922"/>
                  <a:pt x="113385" y="10917"/>
                </a:cubicBezTo>
                <a:lnTo>
                  <a:pt x="113385" y="1090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0599" y="90850"/>
            <a:ext cx="6223475" cy="42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-43950" y="1040425"/>
            <a:ext cx="1450800" cy="7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Bree Serif"/>
                <a:ea typeface="Bree Serif"/>
                <a:cs typeface="Bree Serif"/>
                <a:sym typeface="Bree Serif"/>
              </a:rPr>
              <a:t>Emphasis on emotion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554075" y="2205450"/>
            <a:ext cx="1667700" cy="7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Glorification of nature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2271300" y="4428925"/>
            <a:ext cx="4601400" cy="9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Romanticism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562" y="76600"/>
            <a:ext cx="4463750" cy="460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6936950" y="778300"/>
            <a:ext cx="1708800" cy="5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Gloomy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0" y="0"/>
            <a:ext cx="1708800" cy="8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7072425" y="2115050"/>
            <a:ext cx="1708800" cy="5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decaying setting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222475" y="2215000"/>
            <a:ext cx="1708800" cy="5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Amatic SC"/>
                <a:ea typeface="Amatic SC"/>
                <a:cs typeface="Amatic SC"/>
                <a:sym typeface="Amatic SC"/>
              </a:rPr>
              <a:t>D</a:t>
            </a:r>
            <a:r>
              <a:rPr lang="en-US" sz="2400" dirty="0" smtClean="0">
                <a:latin typeface="Amatic SC"/>
                <a:ea typeface="Amatic SC"/>
                <a:cs typeface="Amatic SC"/>
                <a:sym typeface="Amatic SC"/>
              </a:rPr>
              <a:t>a</a:t>
            </a:r>
            <a:r>
              <a:rPr lang="en" sz="2400" dirty="0" err="1" smtClean="0">
                <a:latin typeface="Amatic SC"/>
                <a:ea typeface="Amatic SC"/>
                <a:cs typeface="Amatic SC"/>
                <a:sym typeface="Amatic SC"/>
              </a:rPr>
              <a:t>rk</a:t>
            </a:r>
            <a:r>
              <a:rPr lang="en" sz="2400" dirty="0">
                <a:latin typeface="Amatic SC"/>
                <a:ea typeface="Amatic SC"/>
                <a:cs typeface="Amatic SC"/>
                <a:sym typeface="Amatic SC"/>
              </a:rPr>
              <a:t>, Foreboding 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271300" y="4428925"/>
            <a:ext cx="4601400" cy="9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Gothic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6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30" name="Shape 130"/>
          <p:cNvSpPr/>
          <p:nvPr/>
        </p:nvSpPr>
        <p:spPr>
          <a:xfrm>
            <a:off x="273949" y="206675"/>
            <a:ext cx="3861300" cy="899700"/>
          </a:xfrm>
          <a:prstGeom prst="parallelogram">
            <a:avLst>
              <a:gd name="adj" fmla="val 16552"/>
            </a:avLst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131" name="Shape 131"/>
          <p:cNvSpPr txBox="1"/>
          <p:nvPr/>
        </p:nvSpPr>
        <p:spPr>
          <a:xfrm>
            <a:off x="260900" y="195125"/>
            <a:ext cx="41418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 i="1">
                <a:solidFill>
                  <a:srgbClr val="B22AB6"/>
                </a:solidFill>
                <a:latin typeface="Bowlby One"/>
                <a:ea typeface="Bowlby One"/>
                <a:cs typeface="Bowlby One"/>
                <a:sym typeface="Bowlby One"/>
              </a:rPr>
              <a:t>Gothic</a:t>
            </a:r>
          </a:p>
        </p:txBody>
      </p:sp>
      <p:sp>
        <p:nvSpPr>
          <p:cNvPr id="132" name="Shape 132"/>
          <p:cNvSpPr/>
          <p:nvPr/>
        </p:nvSpPr>
        <p:spPr>
          <a:xfrm>
            <a:off x="387350" y="1488899"/>
            <a:ext cx="3888900" cy="3434400"/>
          </a:xfrm>
          <a:prstGeom prst="rect">
            <a:avLst/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Shape 133"/>
          <p:cNvCxnSpPr/>
          <p:nvPr/>
        </p:nvCxnSpPr>
        <p:spPr>
          <a:xfrm>
            <a:off x="4534250" y="1646675"/>
            <a:ext cx="0" cy="3066900"/>
          </a:xfrm>
          <a:prstGeom prst="straightConnector1">
            <a:avLst/>
          </a:prstGeom>
          <a:noFill/>
          <a:ln w="28575" cap="flat" cmpd="sng">
            <a:solidFill>
              <a:srgbClr val="FF751D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4" name="Shape 134"/>
          <p:cNvSpPr/>
          <p:nvPr/>
        </p:nvSpPr>
        <p:spPr>
          <a:xfrm>
            <a:off x="4943000" y="1488848"/>
            <a:ext cx="3888900" cy="3434400"/>
          </a:xfrm>
          <a:prstGeom prst="rect">
            <a:avLst/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956049" y="325225"/>
            <a:ext cx="3861300" cy="899700"/>
          </a:xfrm>
          <a:prstGeom prst="parallelogram">
            <a:avLst>
              <a:gd name="adj" fmla="val 16552"/>
            </a:avLst>
          </a:prstGeom>
          <a:solidFill>
            <a:srgbClr val="FF751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136" name="Shape 136"/>
          <p:cNvSpPr txBox="1"/>
          <p:nvPr/>
        </p:nvSpPr>
        <p:spPr>
          <a:xfrm>
            <a:off x="4943000" y="313675"/>
            <a:ext cx="41418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i="1">
                <a:solidFill>
                  <a:srgbClr val="B22AB6"/>
                </a:solidFill>
                <a:latin typeface="Bowlby One"/>
                <a:ea typeface="Bowlby One"/>
                <a:cs typeface="Bowlby One"/>
                <a:sym typeface="Bowlby One"/>
              </a:rPr>
              <a:t>Romanticism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26025" y="1567950"/>
            <a:ext cx="3316200" cy="29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Gloomy, decaying setting (haunted houses or castles with secret passages, trap doors, and other mysterious architecture)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Supernatural beings or monsters (ghosts, vampires, zombies, giants)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Curses or prophecies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Damsels in distress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" sz="1600"/>
              <a:t>The emphasis on gloom and horror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" sz="1600"/>
              <a:t>Intense emotions</a:t>
            </a:r>
          </a:p>
          <a:p>
            <a:pPr lvl="0">
              <a:spcBef>
                <a:spcPts val="0"/>
              </a:spcBef>
              <a:buNone/>
            </a:pPr>
            <a:endParaRPr sz="1500"/>
          </a:p>
        </p:txBody>
      </p:sp>
      <p:sp>
        <p:nvSpPr>
          <p:cNvPr id="138" name="Shape 138"/>
          <p:cNvSpPr txBox="1"/>
          <p:nvPr/>
        </p:nvSpPr>
        <p:spPr>
          <a:xfrm>
            <a:off x="5431125" y="1810375"/>
            <a:ext cx="3113100" cy="279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/>
              <a:t>Emphasis on emotion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/>
              <a:t>Glorification of nature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/>
              <a:t>Free expression of feelings/individualism</a:t>
            </a:r>
          </a:p>
          <a:p>
            <a:pPr marL="457200" lvl="0" indent="-355600">
              <a:spcBef>
                <a:spcPts val="0"/>
              </a:spcBef>
              <a:buSzPct val="100000"/>
              <a:buChar char="●"/>
            </a:pPr>
            <a:r>
              <a:rPr lang="en" sz="2000"/>
              <a:t>Feeling over reason; individual thought over restraints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4069300" y="4324889"/>
            <a:ext cx="1196700" cy="59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9286" y="0"/>
                </a:lnTo>
                <a:lnTo>
                  <a:pt x="111441" y="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3973578" y="5143499"/>
            <a:ext cx="17949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823" y="120000"/>
                </a:moveTo>
                <a:cubicBezTo>
                  <a:pt x="1865" y="120000"/>
                  <a:pt x="1865" y="120000"/>
                  <a:pt x="1865" y="120000"/>
                </a:cubicBezTo>
                <a:cubicBezTo>
                  <a:pt x="777" y="120000"/>
                  <a:pt x="0" y="113750"/>
                  <a:pt x="0" y="105000"/>
                </a:cubicBezTo>
                <a:cubicBezTo>
                  <a:pt x="0" y="102500"/>
                  <a:pt x="0" y="100000"/>
                  <a:pt x="310" y="97500"/>
                </a:cubicBezTo>
                <a:cubicBezTo>
                  <a:pt x="7461" y="6250"/>
                  <a:pt x="7461" y="6250"/>
                  <a:pt x="7461" y="6250"/>
                </a:cubicBezTo>
                <a:cubicBezTo>
                  <a:pt x="7772" y="2500"/>
                  <a:pt x="8393" y="0"/>
                  <a:pt x="9015" y="0"/>
                </a:cubicBezTo>
                <a:cubicBezTo>
                  <a:pt x="111139" y="0"/>
                  <a:pt x="111139" y="0"/>
                  <a:pt x="111139" y="0"/>
                </a:cubicBezTo>
                <a:cubicBezTo>
                  <a:pt x="111761" y="0"/>
                  <a:pt x="112383" y="2500"/>
                  <a:pt x="112694" y="7500"/>
                </a:cubicBezTo>
                <a:cubicBezTo>
                  <a:pt x="119378" y="97500"/>
                  <a:pt x="119378" y="97500"/>
                  <a:pt x="119378" y="97500"/>
                </a:cubicBezTo>
                <a:cubicBezTo>
                  <a:pt x="120000" y="105000"/>
                  <a:pt x="119689" y="113750"/>
                  <a:pt x="118756" y="118750"/>
                </a:cubicBezTo>
                <a:cubicBezTo>
                  <a:pt x="118445" y="120000"/>
                  <a:pt x="118134" y="120000"/>
                  <a:pt x="117823" y="120000"/>
                </a:cubicBezTo>
                <a:close/>
              </a:path>
            </a:pathLst>
          </a:custGeom>
          <a:solidFill>
            <a:srgbClr val="BFBDC0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690201" y="231749"/>
            <a:ext cx="5982300" cy="3650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64" y="0"/>
                </a:moveTo>
                <a:cubicBezTo>
                  <a:pt x="2157" y="0"/>
                  <a:pt x="2157" y="0"/>
                  <a:pt x="2157" y="0"/>
                </a:cubicBezTo>
                <a:cubicBezTo>
                  <a:pt x="963" y="0"/>
                  <a:pt x="0" y="1618"/>
                  <a:pt x="0" y="3485"/>
                </a:cubicBezTo>
                <a:cubicBezTo>
                  <a:pt x="0" y="3485"/>
                  <a:pt x="0" y="118879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18008"/>
                  <a:pt x="119922" y="3485"/>
                  <a:pt x="119922" y="3485"/>
                </a:cubicBezTo>
                <a:cubicBezTo>
                  <a:pt x="119922" y="1618"/>
                  <a:pt x="118959" y="0"/>
                  <a:pt x="1177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692203" y="3882175"/>
            <a:ext cx="5982300" cy="59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957" y="120000"/>
                </a:moveTo>
                <a:cubicBezTo>
                  <a:pt x="2157" y="120000"/>
                  <a:pt x="2157" y="120000"/>
                  <a:pt x="2157" y="120000"/>
                </a:cubicBezTo>
                <a:cubicBezTo>
                  <a:pt x="963" y="120000"/>
                  <a:pt x="0" y="107804"/>
                  <a:pt x="0" y="92682"/>
                </a:cubicBezTo>
                <a:cubicBezTo>
                  <a:pt x="0" y="92682"/>
                  <a:pt x="0" y="2926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1463"/>
                  <a:pt x="120000" y="92682"/>
                  <a:pt x="120000" y="92682"/>
                </a:cubicBezTo>
                <a:cubicBezTo>
                  <a:pt x="120000" y="107804"/>
                  <a:pt x="119152" y="120000"/>
                  <a:pt x="117957" y="12000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633661" y="4136422"/>
            <a:ext cx="0" cy="0"/>
          </a:xfrm>
          <a:prstGeom prst="ellipse">
            <a:avLst/>
          </a:prstGeom>
          <a:solidFill>
            <a:srgbClr val="D5D3D7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4689499" y="353404"/>
            <a:ext cx="0" cy="0"/>
          </a:xfrm>
          <a:prstGeom prst="ellipse">
            <a:avLst/>
          </a:prstGeom>
          <a:solidFill>
            <a:srgbClr val="626263"/>
          </a:solidFill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1855035" y="408015"/>
            <a:ext cx="5625000" cy="329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764" y="0"/>
                </a:moveTo>
                <a:cubicBezTo>
                  <a:pt x="2157" y="0"/>
                  <a:pt x="2157" y="0"/>
                  <a:pt x="2157" y="0"/>
                </a:cubicBezTo>
                <a:cubicBezTo>
                  <a:pt x="963" y="0"/>
                  <a:pt x="0" y="1618"/>
                  <a:pt x="0" y="3485"/>
                </a:cubicBezTo>
                <a:cubicBezTo>
                  <a:pt x="0" y="3485"/>
                  <a:pt x="0" y="118879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18008"/>
                  <a:pt x="119922" y="3485"/>
                  <a:pt x="119922" y="3485"/>
                </a:cubicBezTo>
                <a:cubicBezTo>
                  <a:pt x="119922" y="1618"/>
                  <a:pt x="118959" y="0"/>
                  <a:pt x="117764" y="0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Shape 150" descr="Outline-Browsers-Present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224" y="342625"/>
            <a:ext cx="7460750" cy="32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2158550" y="1607100"/>
            <a:ext cx="2357700" cy="899700"/>
          </a:xfrm>
          <a:prstGeom prst="parallelogram">
            <a:avLst>
              <a:gd name="adj" fmla="val 16552"/>
            </a:avLst>
          </a:prstGeom>
          <a:solidFill>
            <a:srgbClr val="B22A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152" name="Shape 152"/>
          <p:cNvSpPr txBox="1"/>
          <p:nvPr/>
        </p:nvSpPr>
        <p:spPr>
          <a:xfrm>
            <a:off x="2262750" y="1663050"/>
            <a:ext cx="23709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>
                <a:solidFill>
                  <a:srgbClr val="FF751D"/>
                </a:solidFill>
                <a:latin typeface="Bowlby One"/>
                <a:ea typeface="Bowlby One"/>
                <a:cs typeface="Bowlby One"/>
                <a:sym typeface="Bowlby One"/>
              </a:rPr>
              <a:t>Gothic Literature</a:t>
            </a:r>
          </a:p>
        </p:txBody>
      </p:sp>
      <p:sp>
        <p:nvSpPr>
          <p:cNvPr id="153" name="Shape 153"/>
          <p:cNvSpPr/>
          <p:nvPr/>
        </p:nvSpPr>
        <p:spPr>
          <a:xfrm>
            <a:off x="4069300" y="2482050"/>
            <a:ext cx="2598900" cy="899700"/>
          </a:xfrm>
          <a:prstGeom prst="parallelogram">
            <a:avLst>
              <a:gd name="adj" fmla="val 16552"/>
            </a:avLst>
          </a:prstGeom>
          <a:solidFill>
            <a:srgbClr val="B22AB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00">
              <a:solidFill>
                <a:srgbClr val="FF751D"/>
              </a:solidFill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4148674" y="2470925"/>
            <a:ext cx="25335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i="1">
                <a:solidFill>
                  <a:srgbClr val="FF751D"/>
                </a:solidFill>
                <a:latin typeface="Bowlby One"/>
                <a:ea typeface="Bowlby One"/>
                <a:cs typeface="Bowlby One"/>
                <a:sym typeface="Bowlby One"/>
              </a:rPr>
              <a:t>English Romanticism 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575" y="806549"/>
            <a:ext cx="1577072" cy="5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4517975" y="1597525"/>
            <a:ext cx="1794900" cy="53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i="1">
                <a:solidFill>
                  <a:srgbClr val="FF9900"/>
                </a:solidFill>
              </a:rPr>
              <a:t>The Norton Anthology of English Literature (3)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542200" y="2908400"/>
            <a:ext cx="2147400" cy="101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i="1">
                <a:solidFill>
                  <a:srgbClr val="FF9900"/>
                </a:solidFill>
              </a:rPr>
              <a:t>English literature - The Romantic period | Britannica.com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848925" y="0"/>
            <a:ext cx="6089100" cy="82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Gothic/Romanticism in Frankenstein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887" y="1336450"/>
            <a:ext cx="6151174" cy="37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36475" y="647650"/>
            <a:ext cx="8514000" cy="68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What are the characteristics of the Gothic novel do you see so far in the chapters? Complete the chart below by writing a quote that displays those elements. </a:t>
            </a:r>
            <a:r>
              <a:rPr lang="en" b="1"/>
              <a:t>Do not forget to include the page number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sp>
        <p:nvSpPr>
          <p:cNvPr id="165" name="Shape 165"/>
          <p:cNvSpPr txBox="1"/>
          <p:nvPr/>
        </p:nvSpPr>
        <p:spPr>
          <a:xfrm>
            <a:off x="4989187" y="1623075"/>
            <a:ext cx="2891700" cy="49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“The sounding cataract haunted him like a passion...An appetite; a feeling, and a love…”(Ch. 18; pg115)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8046725" y="1371375"/>
            <a:ext cx="1005900" cy="7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/>
              <a:t>Deep emotional conflict; glorification of nature through the descriptions of his surroundings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920250" y="1554375"/>
            <a:ext cx="2903100" cy="6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/>
              <a:t>“The sounding cataract haunted him like a passion: the tall rock, the mountain, and the deep gloomy wood..An appetite; a feeling, and a love…”(Ch. 18; pg115)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96975" y="1336450"/>
            <a:ext cx="1620300" cy="19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The author shows deep emotions through the emotional internal dialogue about his surroundings; there is also a snippet of gloom in how the wood is described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563</Words>
  <Application>Microsoft Macintosh PowerPoint</Application>
  <PresentationFormat>On-screen Show (16:9)</PresentationFormat>
  <Paragraphs>65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Alegreya</vt:lpstr>
      <vt:lpstr>Amatic SC</vt:lpstr>
      <vt:lpstr>Anton</vt:lpstr>
      <vt:lpstr>Bowlby One</vt:lpstr>
      <vt:lpstr>Bree Serif</vt:lpstr>
      <vt:lpstr>Calibri</vt:lpstr>
      <vt:lpstr>Hind</vt:lpstr>
      <vt:lpstr>Open Sans</vt:lpstr>
      <vt:lpstr>Roboto</vt:lpstr>
      <vt:lpstr>Times New Roman</vt:lpstr>
      <vt:lpstr>Arial</vt:lpstr>
      <vt:lpstr>simple-light-2</vt:lpstr>
      <vt:lpstr>PowerPoint Presentation</vt:lpstr>
      <vt:lpstr>PowerPoint Presentation</vt:lpstr>
      <vt:lpstr>Write down three questions that you have so far about the novel</vt:lpstr>
      <vt:lpstr>SSR </vt:lpstr>
      <vt:lpstr>PowerPoint Presentation</vt:lpstr>
      <vt:lpstr>PowerPoint Presentation</vt:lpstr>
      <vt:lpstr>PowerPoint Presentation</vt:lpstr>
      <vt:lpstr>PowerPoint Presentation</vt:lpstr>
      <vt:lpstr>Gothic/Romanticism in Frankenstein</vt:lpstr>
      <vt:lpstr>Discussion Questions</vt:lpstr>
      <vt:lpstr>Upcoming Socratic Seminar</vt:lpstr>
      <vt:lpstr>Exit Slips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MCDONALD, ANGELICA F</cp:lastModifiedBy>
  <cp:revision>3</cp:revision>
  <dcterms:modified xsi:type="dcterms:W3CDTF">2017-04-26T03:43:45Z</dcterms:modified>
</cp:coreProperties>
</file>